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66" r:id="rId2"/>
    <p:sldId id="267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2" r:id="rId16"/>
    <p:sldId id="281" r:id="rId17"/>
    <p:sldId id="261" r:id="rId18"/>
  </p:sldIdLst>
  <p:sldSz cx="9144000" cy="6858000" type="screen4x3"/>
  <p:notesSz cx="6865938" cy="95408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12703"/>
    <a:srgbClr val="7C0346"/>
    <a:srgbClr val="7F0349"/>
    <a:srgbClr val="E1E1E1"/>
    <a:srgbClr val="B7036E"/>
    <a:srgbClr val="92266B"/>
    <a:srgbClr val="0C40AA"/>
    <a:srgbClr val="72A0DB"/>
    <a:srgbClr val="251B02"/>
    <a:srgbClr val="6047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>
        <p:scale>
          <a:sx n="78" d="100"/>
          <a:sy n="78" d="100"/>
        </p:scale>
        <p:origin x="-104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477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4778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89E3E6-74A5-4726-B908-C357330802EE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061450"/>
            <a:ext cx="2974975" cy="477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9375" y="9061450"/>
            <a:ext cx="2974975" cy="4778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088F7-9175-4241-A055-A32C998E899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14061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77044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77044"/>
          </a:xfrm>
          <a:prstGeom prst="rect">
            <a:avLst/>
          </a:prstGeom>
        </p:spPr>
        <p:txBody>
          <a:bodyPr vert="horz" lIns="93744" tIns="46872" rIns="93744" bIns="46872" rtlCol="0"/>
          <a:lstStyle>
            <a:lvl1pPr algn="r">
              <a:defRPr sz="1200"/>
            </a:lvl1pPr>
          </a:lstStyle>
          <a:p>
            <a:fld id="{342AF459-586F-4D74-8D9C-708675D29470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0" y="715963"/>
            <a:ext cx="4770438" cy="3578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744" tIns="46872" rIns="93744" bIns="46872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6594" y="4531916"/>
            <a:ext cx="5492750" cy="4293394"/>
          </a:xfrm>
          <a:prstGeom prst="rect">
            <a:avLst/>
          </a:prstGeom>
        </p:spPr>
        <p:txBody>
          <a:bodyPr vert="horz" lIns="93744" tIns="46872" rIns="93744" bIns="46872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062175"/>
            <a:ext cx="2975240" cy="477044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9109" y="9062175"/>
            <a:ext cx="2975240" cy="477044"/>
          </a:xfrm>
          <a:prstGeom prst="rect">
            <a:avLst/>
          </a:prstGeom>
        </p:spPr>
        <p:txBody>
          <a:bodyPr vert="horz" lIns="93744" tIns="46872" rIns="93744" bIns="46872" rtlCol="0" anchor="b"/>
          <a:lstStyle>
            <a:lvl1pPr algn="r">
              <a:defRPr sz="1200"/>
            </a:lvl1pPr>
          </a:lstStyle>
          <a:p>
            <a:fld id="{B1778AC4-292A-4799-AC56-B97E4D389F7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336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778AC4-292A-4799-AC56-B97E4D389F78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4096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26.04.2024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77824" y="268516"/>
            <a:ext cx="76931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Муниципальный</a:t>
            </a:r>
            <a:r>
              <a:rPr lang="ru-RU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этап </a:t>
            </a:r>
          </a:p>
          <a:p>
            <a:pPr lvl="0"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Всероссийского конкурса профессионального мастерства педагогов </a:t>
            </a:r>
          </a:p>
          <a:p>
            <a:pPr lvl="0" algn="ctr" defTabSz="4572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8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«Мой лучший урок»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33956" y="5519855"/>
            <a:ext cx="6181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воспитатель </a:t>
            </a:r>
            <a:r>
              <a:rPr lang="ru-RU" b="1" dirty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МДОБУ «Детский сад № 19»</a:t>
            </a:r>
            <a:endParaRPr lang="ru-RU" dirty="0">
              <a:solidFill>
                <a:srgbClr val="712703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algn="ctr">
              <a:spcAft>
                <a:spcPts val="0"/>
              </a:spcAft>
            </a:pPr>
            <a:r>
              <a:rPr lang="ru-RU" b="1" dirty="0" err="1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Котлинская</a:t>
            </a:r>
            <a:r>
              <a:rPr lang="ru-RU" b="1" dirty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Наталья  Николаевна</a:t>
            </a:r>
            <a:endParaRPr lang="ru-RU" dirty="0">
              <a:solidFill>
                <a:srgbClr val="712703"/>
              </a:solidFill>
              <a:effectLst/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361" y="316395"/>
            <a:ext cx="1341437" cy="244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C:\Users\Наталья\Desktop\мой лучший\Котлинская Н_дошкольное_МДОБУ 19\Котлинская Н._портре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7769" y="1255776"/>
            <a:ext cx="3098646" cy="413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7708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 descr="C:\Users\Наталья\Desktop\мой лучший\фото занятия\photo_2024-04-17_10-58-51 (7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9076" y="1387605"/>
            <a:ext cx="3928574" cy="52380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C:\Users\Наталья\Desktop\мой лучший\фото занятия\photo_2024-04-17_10-58-51 (9)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1" b="4796"/>
          <a:stretch/>
        </p:blipFill>
        <p:spPr bwMode="auto">
          <a:xfrm>
            <a:off x="2587002" y="4287578"/>
            <a:ext cx="2512345" cy="1448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3" name="Picture 5" descr="C:\Users\Наталья\Desktop\мой лучший\фото занятия\photo_2024-04-17_10-58-51 (6)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51816"/>
            <a:ext cx="5383936" cy="4037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88113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 descr="C:\Users\Наталья\Desktop\мой лучший\фото занятия\photo_2024-04-17_10-58-51 (8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21"/>
          <a:stretch/>
        </p:blipFill>
        <p:spPr bwMode="auto">
          <a:xfrm>
            <a:off x="4303777" y="2141684"/>
            <a:ext cx="4840223" cy="4596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Наталья\Desktop\мой лучший\фото занятия\photo_2024-04-17_10-58-51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5451062" cy="40882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10082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 descr="C:\Users\Наталья\Desktop\мой лучший\фото занятия\photo_2024-04-17_10-58-51 (1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4048" y="3150298"/>
            <a:ext cx="4943602" cy="3707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C:\Users\Наталья\Desktop\мой лучший\фото занятия\photo_2024-04-17_10-58-51 (1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128016"/>
            <a:ext cx="5327904" cy="39959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34835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635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 descr="C:\Users\Наталья\Desktop\мой лучший\фото занятия\photo_2024-04-17_10-58-51 (13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6350"/>
            <a:ext cx="9132887" cy="6909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58382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 descr="C:\Users\Наталья\Desktop\мой лучший\фото занятия\photo_2024-04-24_13-45-08 (2)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00" r="30500"/>
          <a:stretch/>
        </p:blipFill>
        <p:spPr bwMode="auto">
          <a:xfrm>
            <a:off x="-97538" y="-97536"/>
            <a:ext cx="5266943" cy="41221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Наталья\Desktop\мой лучший\фото занятия\photo_2024-04-24_13-45-0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451"/>
          <a:stretch/>
        </p:blipFill>
        <p:spPr bwMode="auto">
          <a:xfrm>
            <a:off x="5169405" y="231377"/>
            <a:ext cx="4066410" cy="66266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9718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571206" y="510433"/>
            <a:ext cx="18683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Рефлексия</a:t>
            </a:r>
            <a:endParaRPr lang="ru-RU" sz="2400" b="1" dirty="0">
              <a:solidFill>
                <a:srgbClr val="7127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5" name="Picture 3" descr="C:\Users\Наталья\Desktop\мой лучший\фото занятия\photo_2024-04-17_10-58-5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5" r="13270" b="13021"/>
          <a:stretch/>
        </p:blipFill>
        <p:spPr bwMode="auto">
          <a:xfrm>
            <a:off x="2293606" y="1117992"/>
            <a:ext cx="6245325" cy="5456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28" y="232035"/>
            <a:ext cx="1631377" cy="7847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42269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5488" y="1473876"/>
            <a:ext cx="8278368" cy="32477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закрепили 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ранее  приобретенные знания (о членах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семьи;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</a:t>
            </a:r>
            <a:r>
              <a:rPr lang="en-US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семейных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традициях, распределении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семейных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обязанностей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); </a:t>
            </a:r>
            <a:endParaRPr lang="ru-RU" sz="20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овладели новыми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представлениями (о семейном гербе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);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умениями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(рисование по ткани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); </a:t>
            </a: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endParaRPr lang="en-US" sz="20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marL="342900" indent="-342900" algn="just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q"/>
            </a:pP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получили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радость от совместного с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родителями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</a:t>
            </a:r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творчества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общения и совместной деятельности.</a:t>
            </a: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" y="10842"/>
            <a:ext cx="1958149" cy="884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723057" y="798311"/>
            <a:ext cx="1696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71270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</a:t>
            </a:r>
            <a:endParaRPr lang="ru-RU" sz="2400" b="1" dirty="0">
              <a:solidFill>
                <a:srgbClr val="712703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90002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512" y="345794"/>
            <a:ext cx="134143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09728" y="1169609"/>
            <a:ext cx="5401056" cy="2640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лавное достижение – 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радость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детей от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совместной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деятельности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родителями,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где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они были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союзниками,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единомышленниками и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помощниками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1" y="1"/>
            <a:ext cx="1349251" cy="887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74432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949" y="363246"/>
            <a:ext cx="134143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950976" y="363246"/>
            <a:ext cx="7693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Муниципальное дошкольное образовательное учреждение города Бузулука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«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Детский сад № 19»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54948" y="1170724"/>
            <a:ext cx="7889179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Направление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: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Дошкольное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 и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дополнительное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образование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Тема занятия: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«Моя семья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</a:t>
            </a:r>
          </a:p>
          <a:p>
            <a:pPr lvl="0" algn="just"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Группа: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подготовительная (6-7 лет)</a:t>
            </a:r>
          </a:p>
          <a:p>
            <a:pPr lvl="0" algn="just"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Тип: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интегрированное, с участием родителей воспитанников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Программа: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Образовательная программа дошкольного образования МДОБУ «Детский сад № 19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</a:t>
            </a:r>
          </a:p>
          <a:p>
            <a:pPr lvl="0" algn="just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бразовательная область: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«Социально-коммуникативное развитие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 </a:t>
            </a:r>
          </a:p>
          <a:p>
            <a:pPr lvl="0" algn="just"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Направления: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«Социальные отношения», «Формирование основ гражданственности и патриотизма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»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lvl="0" algn="just">
              <a:lnSpc>
                <a:spcPct val="150000"/>
              </a:lnSpc>
            </a:pPr>
            <a:endParaRPr lang="ru-RU" dirty="0">
              <a:solidFill>
                <a:srgbClr val="7F0349"/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176272" y="4961506"/>
            <a:ext cx="6315456" cy="456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Занятие: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«Патриотическое воспитание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8152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5122" name="Picture 2" descr="https://sun9-38.userapi.com/impg/DGSpUL16jB5-1nMxhWTOPpViFhk58Yi5a0g94Q/OsxRr0nGf80.jpg?size=1280x720&amp;quality=95&amp;sign=afdcf1d8b4e98b6871fad3538ba2abf0&amp;type=albu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1" t="22608" r="28135" b="20938"/>
          <a:stretch/>
        </p:blipFill>
        <p:spPr bwMode="auto">
          <a:xfrm>
            <a:off x="5388864" y="332231"/>
            <a:ext cx="3328416" cy="233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12" y="294704"/>
            <a:ext cx="1341437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60448" y="2830467"/>
            <a:ext cx="6656832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Педагогическая  идея  занятия: </a:t>
            </a:r>
          </a:p>
          <a:p>
            <a:pPr lvl="0"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триумвират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детей, семьи и ценностей</a:t>
            </a:r>
          </a:p>
          <a:p>
            <a:pPr lvl="0" algn="ctr">
              <a:lnSpc>
                <a:spcPct val="150000"/>
              </a:lnSpc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algn="ctr"/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Семейные  ценности - любовь, уважение, взаимопонимание и поддержка</a:t>
            </a:r>
          </a:p>
        </p:txBody>
      </p:sp>
    </p:spTree>
    <p:extLst>
      <p:ext uri="{BB962C8B-B14F-4D97-AF65-F5344CB8AC3E}">
        <p14:creationId xmlns:p14="http://schemas.microsoft.com/office/powerpoint/2010/main" val="1616005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635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36" y="328740"/>
            <a:ext cx="1341437" cy="26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450054" y="330895"/>
            <a:ext cx="729161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Цель занятия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: гармонизация и формирование сплоченности детско-родительских отношений, создание теплых взаимоотношений в семье.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70304" y="1706581"/>
            <a:ext cx="7166040" cy="4663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b="1" dirty="0" smtClean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Задачи: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закреплять </a:t>
            </a:r>
            <a:r>
              <a:rPr lang="ru-RU" sz="2000" dirty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знания детей о членах </a:t>
            </a:r>
            <a:r>
              <a:rPr lang="ru-RU" sz="2000" dirty="0" smtClean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семьи, о </a:t>
            </a:r>
            <a:r>
              <a:rPr lang="ru-RU" sz="2000" dirty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семейных традициях, распределении семейных обязанностей;</a:t>
            </a:r>
            <a:endParaRPr lang="ru-RU" sz="2000" dirty="0">
              <a:solidFill>
                <a:srgbClr val="712703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обучать </a:t>
            </a:r>
            <a:r>
              <a:rPr lang="ru-RU" sz="2000" dirty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детей и родителей навыкам эффективного общения и совместной деятельности посредством семейного творчества;</a:t>
            </a:r>
            <a:endParaRPr lang="ru-RU" sz="2000" dirty="0">
              <a:solidFill>
                <a:srgbClr val="712703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воспитывать </a:t>
            </a:r>
            <a:r>
              <a:rPr lang="ru-RU" sz="2000" dirty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чувство гордости за свою семью;</a:t>
            </a:r>
            <a:endParaRPr lang="ru-RU" sz="2000" dirty="0">
              <a:solidFill>
                <a:srgbClr val="712703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совершенствовать уровень включенности родителей в работу детского сада;</a:t>
            </a:r>
            <a:endParaRPr lang="ru-RU" sz="2000" dirty="0">
              <a:solidFill>
                <a:srgbClr val="712703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 smtClean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формировать </a:t>
            </a:r>
            <a:r>
              <a:rPr lang="ru-RU" sz="2000" dirty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чувство принадлежности и позитивного отношения к своей семье;</a:t>
            </a:r>
            <a:endParaRPr lang="ru-RU" sz="2000" dirty="0">
              <a:solidFill>
                <a:srgbClr val="712703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solidFill>
                  <a:srgbClr val="712703"/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формировать положительные взаимоотношения между коллективом детского сада и родителями.</a:t>
            </a:r>
            <a:endParaRPr lang="ru-RU" sz="2000" dirty="0">
              <a:solidFill>
                <a:srgbClr val="712703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6" y="6350"/>
            <a:ext cx="1342326" cy="69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55637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635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16608" y="717710"/>
            <a:ext cx="6778752" cy="51529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Организационно-мотивационный этап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-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приветствие,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организация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детей, определение цели и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мотивации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 предстоящей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деятельности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Основной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этап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: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постановка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проблемы через игровую ситуацию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 практическое решение заданий</a:t>
            </a: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З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аключительный этап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: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обобщение деятельности детей, выражение своих чувств,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эмоций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705" y="304546"/>
            <a:ext cx="1341437" cy="268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385"/>
            <a:ext cx="1341437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72505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296" y="195073"/>
            <a:ext cx="1536192" cy="792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55648" y="669959"/>
            <a:ext cx="7089648" cy="511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Методы </a:t>
            </a:r>
            <a:r>
              <a:rPr lang="ru-RU" sz="2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и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приемы</a:t>
            </a:r>
            <a:endParaRPr lang="ru-RU" sz="2400" dirty="0" smtClean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Times New Roman"/>
              <a:cs typeface="Arial" panose="020B0604020202020204" pitchFamily="34" charset="0"/>
            </a:endParaRPr>
          </a:p>
          <a:p>
            <a:pPr indent="450215" algn="just">
              <a:lnSpc>
                <a:spcPct val="115000"/>
              </a:lnSpc>
              <a:spcAft>
                <a:spcPts val="0"/>
              </a:spcAft>
            </a:pPr>
            <a:endParaRPr lang="ru-RU" sz="2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Словесные (интервью, беседа, вопросы к участникам, инструкции к выполнению заданий), прием эмоциональной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заинтересованности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Наглядные (просмотр видеоролика, используемые иллюстрации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endParaRPr lang="ru-RU" sz="2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Wingdings"/>
              <a:buChar char=""/>
            </a:pP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Практические (игровое задание, магнитный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скрайбинг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, арт-терапия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ea typeface="Times New Roman"/>
                <a:cs typeface="Arial" panose="020B0604020202020204" pitchFamily="34" charset="0"/>
              </a:rPr>
              <a:t>)</a:t>
            </a:r>
            <a:endParaRPr lang="ru-RU" sz="24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62612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4112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2" name="Picture 6" descr="C:\Users\Наталья\Desktop\мой лучший\фото занятия\photo_2024-04-17_10-59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4112"/>
            <a:ext cx="5522659" cy="41419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Наталья\Desktop\мой лучший\фото занятия\photo_2024-04-17_10-58-51 (17)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87"/>
          <a:stretch/>
        </p:blipFill>
        <p:spPr bwMode="auto">
          <a:xfrm>
            <a:off x="3748535" y="3388299"/>
            <a:ext cx="5425440" cy="3563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3" name="Picture 7" descr="C:\Users\Наталья\Desktop\мой лучший\фото занятия\photo_2024-04-24_13-45-1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98" t="37052"/>
          <a:stretch/>
        </p:blipFill>
        <p:spPr bwMode="auto">
          <a:xfrm>
            <a:off x="5522659" y="0"/>
            <a:ext cx="3651316" cy="26944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69985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 descr="C:\Users\Наталья\Desktop\мой лучший\фото занятия\photo_2024-04-17_10-59-01 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158" y="185928"/>
            <a:ext cx="8896096" cy="6672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59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28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 descr="C:\Users\Наталья\Desktop\мой лучший\фото занятия\photo_2024-04-24_13-45-17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9" t="44067" r="16796" b="3856"/>
          <a:stretch/>
        </p:blipFill>
        <p:spPr bwMode="auto">
          <a:xfrm>
            <a:off x="829299" y="219456"/>
            <a:ext cx="8020247" cy="50962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8984134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601</TotalTime>
  <Words>350</Words>
  <Application>Microsoft Office PowerPoint</Application>
  <PresentationFormat>Экран (4:3)</PresentationFormat>
  <Paragraphs>54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Пользователь Windows</cp:lastModifiedBy>
  <cp:revision>66</cp:revision>
  <cp:lastPrinted>2024-04-26T03:13:23Z</cp:lastPrinted>
  <dcterms:created xsi:type="dcterms:W3CDTF">2013-11-19T05:52:05Z</dcterms:created>
  <dcterms:modified xsi:type="dcterms:W3CDTF">2024-04-26T03:17:03Z</dcterms:modified>
</cp:coreProperties>
</file>